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E25E649-3F16-4E02-A733-19D2CDBF48F0}" styleName="Style moyen 3 - Accentuation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Style clair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8" autoAdjust="0"/>
    <p:restoredTop sz="94660"/>
  </p:normalViewPr>
  <p:slideViewPr>
    <p:cSldViewPr snapToGrid="0">
      <p:cViewPr varScale="1">
        <p:scale>
          <a:sx n="72" d="100"/>
          <a:sy n="72" d="100"/>
        </p:scale>
        <p:origin x="6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‹N°›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Ã©sultat de recherche d'images pour &quot;voiture electrique&quot;">
            <a:extLst>
              <a:ext uri="{FF2B5EF4-FFF2-40B4-BE49-F238E27FC236}">
                <a16:creationId xmlns:a16="http://schemas.microsoft.com/office/drawing/2014/main" id="{EC41B589-4BA5-4453-B4D2-5C6199C33E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8" r="1" b="1"/>
          <a:stretch/>
        </p:blipFill>
        <p:spPr bwMode="auto">
          <a:xfrm>
            <a:off x="20" y="0"/>
            <a:ext cx="12191980" cy="685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ED9C10B4-E6CF-4138-A430-ADE3DCF0F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reeform 6">
            <a:extLst>
              <a:ext uri="{FF2B5EF4-FFF2-40B4-BE49-F238E27FC236}">
                <a16:creationId xmlns:a16="http://schemas.microsoft.com/office/drawing/2014/main" id="{59A08B30-802F-44BB-8817-40AAE17DB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39" name="Freeform 6">
            <a:extLst>
              <a:ext uri="{FF2B5EF4-FFF2-40B4-BE49-F238E27FC236}">
                <a16:creationId xmlns:a16="http://schemas.microsoft.com/office/drawing/2014/main" id="{FB93F8E6-40C5-4DF8-B869-00349BD46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9D30D76-D739-4450-834E-8907EA993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9630" y="2116650"/>
            <a:ext cx="8361229" cy="2098226"/>
          </a:xfrm>
        </p:spPr>
        <p:txBody>
          <a:bodyPr>
            <a:normAutofit/>
          </a:bodyPr>
          <a:lstStyle/>
          <a:p>
            <a:r>
              <a:rPr lang="fr-FR" sz="9600" b="1" dirty="0">
                <a:solidFill>
                  <a:schemeClr val="bg2"/>
                </a:solidFill>
              </a:rPr>
              <a:t>Electric cars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2C56AF9-EFB3-46D5-A4FA-5756FEB55981}"/>
              </a:ext>
            </a:extLst>
          </p:cNvPr>
          <p:cNvSpPr txBox="1"/>
          <p:nvPr/>
        </p:nvSpPr>
        <p:spPr>
          <a:xfrm>
            <a:off x="7407965" y="4645873"/>
            <a:ext cx="4784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chemeClr val="bg1"/>
                </a:solidFill>
              </a:rPr>
              <a:t>What</a:t>
            </a:r>
            <a:r>
              <a:rPr lang="fr-FR" sz="2000" b="1" dirty="0">
                <a:solidFill>
                  <a:schemeClr val="bg1"/>
                </a:solidFill>
              </a:rPr>
              <a:t> </a:t>
            </a:r>
            <a:r>
              <a:rPr lang="fr-FR" sz="2000" b="1" dirty="0" err="1">
                <a:solidFill>
                  <a:schemeClr val="bg1"/>
                </a:solidFill>
              </a:rPr>
              <a:t>is</a:t>
            </a:r>
            <a:r>
              <a:rPr lang="fr-FR" sz="2000" b="1" dirty="0">
                <a:solidFill>
                  <a:schemeClr val="bg1"/>
                </a:solidFill>
              </a:rPr>
              <a:t> an </a:t>
            </a:r>
            <a:r>
              <a:rPr lang="fr-FR" sz="2000" b="1" dirty="0" err="1">
                <a:solidFill>
                  <a:schemeClr val="bg1"/>
                </a:solidFill>
              </a:rPr>
              <a:t>electric</a:t>
            </a:r>
            <a:r>
              <a:rPr lang="fr-FR" sz="2000" b="1" dirty="0">
                <a:solidFill>
                  <a:schemeClr val="bg1"/>
                </a:solidFill>
              </a:rPr>
              <a:t> cars ?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D63067C-D017-48D9-B15D-CEFBC8B4BD8F}"/>
              </a:ext>
            </a:extLst>
          </p:cNvPr>
          <p:cNvSpPr txBox="1"/>
          <p:nvPr/>
        </p:nvSpPr>
        <p:spPr>
          <a:xfrm>
            <a:off x="112643" y="6285584"/>
            <a:ext cx="4784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Samuel </a:t>
            </a:r>
            <a:r>
              <a:rPr lang="fr-FR" sz="2000" b="1" dirty="0" err="1">
                <a:solidFill>
                  <a:schemeClr val="bg1"/>
                </a:solidFill>
              </a:rPr>
              <a:t>Litzler</a:t>
            </a:r>
            <a:r>
              <a:rPr lang="fr-FR" sz="2000" b="1" dirty="0">
                <a:solidFill>
                  <a:schemeClr val="bg1"/>
                </a:solidFill>
              </a:rPr>
              <a:t> STS1 2018 - 2019</a:t>
            </a:r>
          </a:p>
        </p:txBody>
      </p:sp>
    </p:spTree>
    <p:extLst>
      <p:ext uri="{BB962C8B-B14F-4D97-AF65-F5344CB8AC3E}">
        <p14:creationId xmlns:p14="http://schemas.microsoft.com/office/powerpoint/2010/main" val="3625880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437CC6-DD75-4311-B772-0A26EAAC8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453" y="406676"/>
            <a:ext cx="9601200" cy="742950"/>
          </a:xfrm>
        </p:spPr>
        <p:txBody>
          <a:bodyPr>
            <a:noAutofit/>
          </a:bodyPr>
          <a:lstStyle/>
          <a:p>
            <a:r>
              <a:rPr lang="fr-FR" sz="5400" b="1" dirty="0"/>
              <a:t>Table of content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3E25AB4-9C82-4A15-B744-E650EBECD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669775"/>
            <a:ext cx="9601200" cy="4608443"/>
          </a:xfrm>
        </p:spPr>
        <p:txBody>
          <a:bodyPr>
            <a:normAutofit/>
          </a:bodyPr>
          <a:lstStyle/>
          <a:p>
            <a:r>
              <a:rPr lang="fr-FR" sz="2400" dirty="0" err="1"/>
              <a:t>Presentation</a:t>
            </a:r>
            <a:r>
              <a:rPr lang="fr-FR" sz="2400" dirty="0"/>
              <a:t> of the </a:t>
            </a:r>
            <a:r>
              <a:rPr lang="fr-FR" sz="2400" dirty="0" err="1"/>
              <a:t>electric</a:t>
            </a:r>
            <a:r>
              <a:rPr lang="fr-FR" sz="2400" dirty="0"/>
              <a:t> car</a:t>
            </a:r>
          </a:p>
          <a:p>
            <a:endParaRPr lang="fr-FR" sz="2400" dirty="0"/>
          </a:p>
          <a:p>
            <a:r>
              <a:rPr lang="fr-FR" sz="2400" dirty="0" err="1"/>
              <a:t>History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How </a:t>
            </a:r>
            <a:r>
              <a:rPr lang="fr-FR" sz="2400" dirty="0" err="1"/>
              <a:t>does</a:t>
            </a:r>
            <a:r>
              <a:rPr lang="fr-FR" sz="2400" dirty="0"/>
              <a:t> </a:t>
            </a:r>
            <a:r>
              <a:rPr lang="fr-FR" sz="2400" dirty="0" err="1"/>
              <a:t>it</a:t>
            </a:r>
            <a:r>
              <a:rPr lang="fr-FR" sz="2400" dirty="0"/>
              <a:t> </a:t>
            </a:r>
            <a:r>
              <a:rPr lang="fr-FR" sz="2400" dirty="0" err="1"/>
              <a:t>work</a:t>
            </a:r>
            <a:r>
              <a:rPr lang="fr-FR" sz="2400" dirty="0"/>
              <a:t>?</a:t>
            </a:r>
          </a:p>
          <a:p>
            <a:endParaRPr lang="fr-FR" sz="2400" dirty="0"/>
          </a:p>
          <a:p>
            <a:r>
              <a:rPr lang="fr-FR" sz="2400" dirty="0" err="1"/>
              <a:t>Advantages</a:t>
            </a:r>
            <a:r>
              <a:rPr lang="fr-FR" sz="2400" dirty="0"/>
              <a:t> and cons</a:t>
            </a:r>
          </a:p>
          <a:p>
            <a:endParaRPr lang="fr-FR" sz="2400" dirty="0"/>
          </a:p>
          <a:p>
            <a:r>
              <a:rPr lang="fr-FR" sz="2400" dirty="0"/>
              <a:t>3 </a:t>
            </a:r>
            <a:r>
              <a:rPr lang="fr-FR" sz="2400" dirty="0" err="1"/>
              <a:t>examples</a:t>
            </a:r>
            <a:r>
              <a:rPr lang="fr-FR" sz="2400" dirty="0"/>
              <a:t> of </a:t>
            </a:r>
            <a:r>
              <a:rPr lang="fr-FR" sz="2400" dirty="0" err="1"/>
              <a:t>electric</a:t>
            </a:r>
            <a:r>
              <a:rPr lang="fr-FR" sz="2400" dirty="0"/>
              <a:t> cars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527581E-CB21-4912-B05A-A3BC08EC8384}"/>
              </a:ext>
            </a:extLst>
          </p:cNvPr>
          <p:cNvSpPr txBox="1"/>
          <p:nvPr/>
        </p:nvSpPr>
        <p:spPr>
          <a:xfrm>
            <a:off x="11595653" y="6400800"/>
            <a:ext cx="596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09467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8DF15E-DD37-4D88-BFCD-85F4AB081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548" y="247650"/>
            <a:ext cx="9601200" cy="1485900"/>
          </a:xfrm>
        </p:spPr>
        <p:txBody>
          <a:bodyPr/>
          <a:lstStyle/>
          <a:p>
            <a:r>
              <a:rPr lang="fr-FR" b="1" dirty="0" err="1"/>
              <a:t>Presentation</a:t>
            </a:r>
            <a:r>
              <a:rPr lang="fr-FR" b="1" dirty="0"/>
              <a:t> of the </a:t>
            </a:r>
            <a:r>
              <a:rPr lang="fr-FR" b="1" dirty="0" err="1"/>
              <a:t>electric</a:t>
            </a:r>
            <a:r>
              <a:rPr lang="fr-FR" b="1" dirty="0"/>
              <a:t> car</a:t>
            </a: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93D7FBDC-0889-4C79-97E5-D8F38D925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00621"/>
              </p:ext>
            </p:extLst>
          </p:nvPr>
        </p:nvGraphicFramePr>
        <p:xfrm>
          <a:off x="1166190" y="1839566"/>
          <a:ext cx="10588488" cy="3644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9496">
                  <a:extLst>
                    <a:ext uri="{9D8B030D-6E8A-4147-A177-3AD203B41FA5}">
                      <a16:colId xmlns:a16="http://schemas.microsoft.com/office/drawing/2014/main" val="2203424579"/>
                    </a:ext>
                  </a:extLst>
                </a:gridCol>
                <a:gridCol w="3529496">
                  <a:extLst>
                    <a:ext uri="{9D8B030D-6E8A-4147-A177-3AD203B41FA5}">
                      <a16:colId xmlns:a16="http://schemas.microsoft.com/office/drawing/2014/main" val="3285574002"/>
                    </a:ext>
                  </a:extLst>
                </a:gridCol>
                <a:gridCol w="3529496">
                  <a:extLst>
                    <a:ext uri="{9D8B030D-6E8A-4147-A177-3AD203B41FA5}">
                      <a16:colId xmlns:a16="http://schemas.microsoft.com/office/drawing/2014/main" val="33419265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sz="2800" b="1" dirty="0"/>
                        <a:t>Type of 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b="1" dirty="0"/>
                        <a:t>Electric </a:t>
                      </a:r>
                      <a:r>
                        <a:rPr lang="fr-FR" sz="2400" b="1" dirty="0"/>
                        <a:t>car</a:t>
                      </a:r>
                      <a:endParaRPr lang="fr-FR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/>
                        <a:t>Petrol</a:t>
                      </a:r>
                      <a:r>
                        <a:rPr lang="fr-FR" sz="2400" dirty="0"/>
                        <a:t> car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282668"/>
                  </a:ext>
                </a:extLst>
              </a:tr>
              <a:tr h="621507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Type of 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Battery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Fuel / </a:t>
                      </a:r>
                      <a:r>
                        <a:rPr lang="fr-FR" dirty="0" err="1"/>
                        <a:t>Petrol</a:t>
                      </a:r>
                      <a:r>
                        <a:rPr lang="fr-FR" dirty="0"/>
                        <a:t> … </a:t>
                      </a:r>
                      <a:r>
                        <a:rPr lang="fr-FR" dirty="0" err="1"/>
                        <a:t>fosille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energies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800658"/>
                  </a:ext>
                </a:extLst>
              </a:tr>
              <a:tr h="621507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Public and at home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Only</a:t>
                      </a:r>
                      <a:r>
                        <a:rPr lang="fr-FR" dirty="0"/>
                        <a:t> public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238155"/>
                  </a:ext>
                </a:extLst>
              </a:tr>
              <a:tr h="621507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50 – 200 km (</a:t>
                      </a:r>
                      <a:r>
                        <a:rPr lang="fr-FR" dirty="0" err="1"/>
                        <a:t>depend</a:t>
                      </a:r>
                      <a:r>
                        <a:rPr lang="fr-FR" dirty="0"/>
                        <a:t> on the </a:t>
                      </a:r>
                      <a:r>
                        <a:rPr lang="fr-FR" dirty="0" err="1"/>
                        <a:t>battery</a:t>
                      </a:r>
                      <a:r>
                        <a:rPr lang="fr-FR" dirty="0"/>
                        <a:t> and the environnement)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800 – 1200 km (</a:t>
                      </a:r>
                      <a:r>
                        <a:rPr lang="fr-FR" dirty="0" err="1"/>
                        <a:t>depend</a:t>
                      </a:r>
                      <a:r>
                        <a:rPr lang="fr-FR" dirty="0"/>
                        <a:t> on the type of </a:t>
                      </a:r>
                      <a:r>
                        <a:rPr lang="fr-FR" dirty="0" err="1"/>
                        <a:t>petrol</a:t>
                      </a:r>
                      <a:r>
                        <a:rPr lang="fr-FR" dirty="0"/>
                        <a:t> car and)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2713"/>
                  </a:ext>
                </a:extLst>
              </a:tr>
              <a:tr h="621507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Uses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City and long trips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362327"/>
                  </a:ext>
                </a:extLst>
              </a:tr>
              <a:tr h="621507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Often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around</a:t>
                      </a:r>
                      <a:r>
                        <a:rPr lang="fr-FR" dirty="0"/>
                        <a:t> 10 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Depend</a:t>
                      </a:r>
                      <a:r>
                        <a:rPr lang="fr-FR" dirty="0"/>
                        <a:t> on the type of car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818722"/>
                  </a:ext>
                </a:extLst>
              </a:tr>
            </a:tbl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D80F7A82-7E1A-4911-9D0F-1D1A42712958}"/>
              </a:ext>
            </a:extLst>
          </p:cNvPr>
          <p:cNvSpPr txBox="1"/>
          <p:nvPr/>
        </p:nvSpPr>
        <p:spPr>
          <a:xfrm>
            <a:off x="11595653" y="6414052"/>
            <a:ext cx="596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91298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624E16E8-84BF-4D4C-A746-2537B1C15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63" name="Freeform 6">
              <a:extLst>
                <a:ext uri="{FF2B5EF4-FFF2-40B4-BE49-F238E27FC236}">
                  <a16:creationId xmlns:a16="http://schemas.microsoft.com/office/drawing/2014/main" id="{F890A3A2-97E0-41D2-BD93-30D3DFA73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64" name="Freeform 6">
              <a:extLst>
                <a:ext uri="{FF2B5EF4-FFF2-40B4-BE49-F238E27FC236}">
                  <a16:creationId xmlns:a16="http://schemas.microsoft.com/office/drawing/2014/main" id="{718CB90A-6005-4951-84F5-70B5863EF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C34ECC4-93AE-4475-8625-6E91BFF5D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8544" y="1649691"/>
            <a:ext cx="2611225" cy="22369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 cap="all"/>
              <a:t>History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9D27E1B-FD85-4F6A-8849-781E45476C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89" r="-2" b="15339"/>
          <a:stretch/>
        </p:blipFill>
        <p:spPr>
          <a:xfrm>
            <a:off x="4639056" y="-2"/>
            <a:ext cx="7552944" cy="342900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7AAFF30-7ED8-43AA-9348-4EA423D80B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03" r="-2" b="14361"/>
          <a:stretch/>
        </p:blipFill>
        <p:spPr>
          <a:xfrm>
            <a:off x="4639056" y="3429002"/>
            <a:ext cx="7552944" cy="342899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4B745A5-221F-4856-A209-C155B165A6CC}"/>
              </a:ext>
            </a:extLst>
          </p:cNvPr>
          <p:cNvSpPr txBox="1"/>
          <p:nvPr/>
        </p:nvSpPr>
        <p:spPr>
          <a:xfrm>
            <a:off x="11608905" y="6400800"/>
            <a:ext cx="596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8769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E8A3474-A3A2-4200-9E98-3433E3D19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5A698B-F644-41A9-BD67-6316EDB7A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A916D8B-8E5E-442C-93D2-F10B32496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444B8DA-C76F-4B2F-AFC5-37872641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7E2B20CB-FF0A-40D4-9C62-172DA9BB9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5E7CCC3-B903-495C-835D-87A78FB05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462" y="968188"/>
            <a:ext cx="504875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3DBC577-BBF7-4B7E-A5F5-7507D1A9E2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8428" y="2202898"/>
            <a:ext cx="4887982" cy="267616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84170D1-B32B-4D7D-AA30-9D84747A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70" y="981884"/>
            <a:ext cx="504875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2F3C9F-95E1-41A9-8FAC-5D936EFC0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270" y="2000105"/>
            <a:ext cx="4907164" cy="315285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AEB2A0B3-0DED-4023-96F6-2A4B1DF6B319}"/>
              </a:ext>
            </a:extLst>
          </p:cNvPr>
          <p:cNvSpPr txBox="1"/>
          <p:nvPr/>
        </p:nvSpPr>
        <p:spPr>
          <a:xfrm>
            <a:off x="11595653" y="6414052"/>
            <a:ext cx="596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64067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6">
            <a:extLst>
              <a:ext uri="{FF2B5EF4-FFF2-40B4-BE49-F238E27FC236}">
                <a16:creationId xmlns:a16="http://schemas.microsoft.com/office/drawing/2014/main" id="{9E8A3474-A3A2-4200-9E98-3433E3D19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28">
            <a:extLst>
              <a:ext uri="{FF2B5EF4-FFF2-40B4-BE49-F238E27FC236}">
                <a16:creationId xmlns:a16="http://schemas.microsoft.com/office/drawing/2014/main" id="{9A5A698B-F644-41A9-BD67-6316EDB7A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0">
            <a:extLst>
              <a:ext uri="{FF2B5EF4-FFF2-40B4-BE49-F238E27FC236}">
                <a16:creationId xmlns:a16="http://schemas.microsoft.com/office/drawing/2014/main" id="{BA916D8B-8E5E-442C-93D2-F10B32496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E444B8DA-C76F-4B2F-AFC5-37872641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7E2B20CB-FF0A-40D4-9C62-172DA9BB9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35E7CCC3-B903-495C-835D-87A78FB05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462" y="968188"/>
            <a:ext cx="504875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 3">
            <a:extLst>
              <a:ext uri="{FF2B5EF4-FFF2-40B4-BE49-F238E27FC236}">
                <a16:creationId xmlns:a16="http://schemas.microsoft.com/office/drawing/2014/main" id="{66C06C8F-5233-44F9-89DB-2175EFCFC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60" t="1452" r="862" b="1249"/>
          <a:stretch/>
        </p:blipFill>
        <p:spPr>
          <a:xfrm>
            <a:off x="1322194" y="2139592"/>
            <a:ext cx="4405291" cy="2551422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84170D1-B32B-4D7D-AA30-9D84747A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70" y="981884"/>
            <a:ext cx="504875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B8E3070-4498-4B09-81E9-DF24AE426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830" y="1865980"/>
            <a:ext cx="5030831" cy="315684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373AB37-D85E-465F-9EA8-9D707F28589B}"/>
              </a:ext>
            </a:extLst>
          </p:cNvPr>
          <p:cNvSpPr txBox="1"/>
          <p:nvPr/>
        </p:nvSpPr>
        <p:spPr>
          <a:xfrm>
            <a:off x="11595653" y="6400800"/>
            <a:ext cx="596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011547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530129-0FC7-4009-83F7-7221EECE7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685800"/>
            <a:ext cx="9886950" cy="1485900"/>
          </a:xfrm>
        </p:spPr>
        <p:txBody>
          <a:bodyPr>
            <a:normAutofit/>
          </a:bodyPr>
          <a:lstStyle/>
          <a:p>
            <a:r>
              <a:rPr lang="fr-FR" b="1" dirty="0"/>
              <a:t>How </a:t>
            </a:r>
            <a:r>
              <a:rPr lang="fr-FR" b="1" dirty="0" err="1"/>
              <a:t>does</a:t>
            </a:r>
            <a:r>
              <a:rPr lang="fr-FR" b="1" dirty="0"/>
              <a:t> </a:t>
            </a:r>
            <a:r>
              <a:rPr lang="fr-FR" b="1" dirty="0" err="1"/>
              <a:t>it</a:t>
            </a:r>
            <a:r>
              <a:rPr lang="fr-FR" b="1" dirty="0"/>
              <a:t> </a:t>
            </a:r>
            <a:r>
              <a:rPr lang="fr-FR" b="1" dirty="0" err="1"/>
              <a:t>work</a:t>
            </a:r>
            <a:r>
              <a:rPr lang="fr-FR" b="1" dirty="0"/>
              <a:t>?</a:t>
            </a:r>
            <a:br>
              <a:rPr lang="fr-FR" b="1" dirty="0"/>
            </a:br>
            <a:endParaRPr lang="fr-FR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EE5ABD-0F99-4CE6-97C6-9823F4157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525" y="1929423"/>
            <a:ext cx="4943476" cy="3581400"/>
          </a:xfrm>
        </p:spPr>
        <p:txBody>
          <a:bodyPr>
            <a:normAutofit lnSpcReduction="10000"/>
          </a:bodyPr>
          <a:lstStyle/>
          <a:p>
            <a:r>
              <a:rPr lang="fr-FR" sz="1900" dirty="0"/>
              <a:t>Electric </a:t>
            </a:r>
            <a:r>
              <a:rPr lang="fr-FR" sz="1900" dirty="0" err="1"/>
              <a:t>motor</a:t>
            </a:r>
            <a:r>
              <a:rPr lang="fr-FR" sz="1900" dirty="0"/>
              <a:t> (</a:t>
            </a:r>
            <a:r>
              <a:rPr lang="fr-FR" sz="1900" dirty="0" err="1"/>
              <a:t>with</a:t>
            </a:r>
            <a:r>
              <a:rPr lang="fr-FR" sz="1900" dirty="0"/>
              <a:t> magnet </a:t>
            </a:r>
            <a:r>
              <a:rPr lang="fr-FR" sz="1900" dirty="0" err="1"/>
              <a:t>inside</a:t>
            </a:r>
            <a:r>
              <a:rPr lang="fr-FR" sz="1900" dirty="0"/>
              <a:t> the </a:t>
            </a:r>
            <a:r>
              <a:rPr lang="fr-FR" sz="1900" dirty="0" err="1"/>
              <a:t>motor</a:t>
            </a:r>
            <a:r>
              <a:rPr lang="fr-FR" sz="1900" dirty="0"/>
              <a:t>)</a:t>
            </a:r>
          </a:p>
          <a:p>
            <a:endParaRPr lang="fr-FR" sz="1900" dirty="0"/>
          </a:p>
          <a:p>
            <a:r>
              <a:rPr lang="fr-FR" sz="1900" dirty="0" err="1"/>
              <a:t>Without</a:t>
            </a:r>
            <a:r>
              <a:rPr lang="fr-FR" sz="1900" dirty="0"/>
              <a:t> </a:t>
            </a:r>
            <a:r>
              <a:rPr lang="fr-FR" sz="1900" dirty="0" err="1"/>
              <a:t>clutch</a:t>
            </a:r>
            <a:r>
              <a:rPr lang="fr-FR" sz="1900" dirty="0"/>
              <a:t> (cant </a:t>
            </a:r>
            <a:r>
              <a:rPr lang="fr-FR" sz="1900" dirty="0" err="1"/>
              <a:t>stalled</a:t>
            </a:r>
            <a:r>
              <a:rPr lang="fr-FR" sz="1900" dirty="0"/>
              <a:t>)</a:t>
            </a:r>
          </a:p>
          <a:p>
            <a:endParaRPr lang="fr-FR" sz="1900" dirty="0"/>
          </a:p>
          <a:p>
            <a:r>
              <a:rPr lang="fr-FR" sz="1900" dirty="0" err="1"/>
              <a:t>Without</a:t>
            </a:r>
            <a:r>
              <a:rPr lang="fr-FR" sz="1900" dirty="0"/>
              <a:t> </a:t>
            </a:r>
            <a:r>
              <a:rPr lang="fr-FR" sz="1900" dirty="0" err="1"/>
              <a:t>gearbox</a:t>
            </a:r>
            <a:r>
              <a:rPr lang="fr-FR" sz="1900" dirty="0"/>
              <a:t> (</a:t>
            </a:r>
            <a:r>
              <a:rPr lang="en-US" sz="1900" dirty="0"/>
              <a:t>motor shaft turns directly on that of the driving wheels of the car without the use of pistons)</a:t>
            </a:r>
          </a:p>
          <a:p>
            <a:endParaRPr lang="en-US" sz="1900" dirty="0"/>
          </a:p>
          <a:p>
            <a:r>
              <a:rPr lang="en-US" sz="1900" dirty="0"/>
              <a:t>Battery</a:t>
            </a:r>
            <a:endParaRPr lang="fr-FR" sz="1900" dirty="0"/>
          </a:p>
          <a:p>
            <a:endParaRPr lang="fr-FR" sz="19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EBFD501-1D69-48F2-8AF1-3AD988E278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60" r="3" b="2335"/>
          <a:stretch/>
        </p:blipFill>
        <p:spPr>
          <a:xfrm>
            <a:off x="5692001" y="3058398"/>
            <a:ext cx="6325827" cy="3255806"/>
          </a:xfrm>
          <a:prstGeom prst="rect">
            <a:avLst/>
          </a:prstGeom>
        </p:spPr>
      </p:pic>
      <p:pic>
        <p:nvPicPr>
          <p:cNvPr id="1026" name="Picture 2" descr="https://www.happ-e.fr/sites/happ-e/files/styles/gdfenergy_page_article_192_85/public/thumbnails/image/routes_voitures_electriques.jpeg?itok=Dd0lj9b-">
            <a:extLst>
              <a:ext uri="{FF2B5EF4-FFF2-40B4-BE49-F238E27FC236}">
                <a16:creationId xmlns:a16="http://schemas.microsoft.com/office/drawing/2014/main" id="{AD16397A-A0A5-456B-8BE5-E37322A735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0" r="6184"/>
          <a:stretch/>
        </p:blipFill>
        <p:spPr bwMode="auto">
          <a:xfrm>
            <a:off x="7589855" y="685800"/>
            <a:ext cx="3211495" cy="165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89C69C8-30AD-4E76-889F-27A12401069E}"/>
              </a:ext>
            </a:extLst>
          </p:cNvPr>
          <p:cNvSpPr txBox="1"/>
          <p:nvPr/>
        </p:nvSpPr>
        <p:spPr>
          <a:xfrm>
            <a:off x="11608905" y="6414052"/>
            <a:ext cx="596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340472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C30DECA-E52C-4D56-96B9-718590A2E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A046A95-1E4D-4EAE-9146-822CF94F0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E94C9933-93E1-43FF-8BC2-8F0B7794D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B3AA8CBD-7A2E-4084-A09F-484D16658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749FA5D-6B34-4356-B939-4E9F222E9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202" y="838090"/>
            <a:ext cx="8447964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cap="all" dirty="0"/>
              <a:t>Advantages and cons</a:t>
            </a:r>
            <a:br>
              <a:rPr lang="en-US" sz="6600" cap="all" dirty="0"/>
            </a:br>
            <a:endParaRPr lang="en-US" sz="6600" cap="al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7851E0-91D1-44DC-A84B-B990D9CFF3C0}"/>
              </a:ext>
            </a:extLst>
          </p:cNvPr>
          <p:cNvSpPr/>
          <p:nvPr/>
        </p:nvSpPr>
        <p:spPr>
          <a:xfrm>
            <a:off x="4328212" y="2948713"/>
            <a:ext cx="650158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400" dirty="0"/>
              <a:t>no CO2 </a:t>
            </a:r>
            <a:r>
              <a:rPr lang="fr-FR" sz="2400" dirty="0" err="1"/>
              <a:t>emission</a:t>
            </a:r>
            <a:endParaRPr lang="fr-FR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400" dirty="0"/>
              <a:t>It </a:t>
            </a:r>
            <a:r>
              <a:rPr lang="fr-FR" sz="2400" dirty="0" err="1"/>
              <a:t>is</a:t>
            </a:r>
            <a:r>
              <a:rPr lang="fr-FR" sz="2400" dirty="0"/>
              <a:t> silent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400" dirty="0"/>
              <a:t>the car </a:t>
            </a:r>
            <a:r>
              <a:rPr lang="fr-FR" sz="2400" dirty="0" err="1"/>
              <a:t>never</a:t>
            </a:r>
            <a:r>
              <a:rPr lang="fr-FR" sz="2400" dirty="0"/>
              <a:t> </a:t>
            </a:r>
            <a:r>
              <a:rPr lang="fr-FR" sz="2400" dirty="0" err="1"/>
              <a:t>stalls</a:t>
            </a:r>
            <a:endParaRPr lang="fr-FR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400" dirty="0" err="1"/>
              <a:t>very</a:t>
            </a:r>
            <a:r>
              <a:rPr lang="fr-FR" sz="2400" dirty="0"/>
              <a:t> </a:t>
            </a:r>
            <a:r>
              <a:rPr lang="fr-FR" sz="2400" dirty="0" err="1"/>
              <a:t>limited</a:t>
            </a:r>
            <a:r>
              <a:rPr lang="fr-FR" sz="2400" dirty="0"/>
              <a:t> maintenance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400" dirty="0" err="1"/>
              <a:t>Instantly</a:t>
            </a:r>
            <a:r>
              <a:rPr lang="fr-FR" sz="2400" dirty="0"/>
              <a:t> start</a:t>
            </a: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a clean and cheap </a:t>
            </a:r>
            <a:r>
              <a:rPr lang="en-US" sz="2400" dirty="0" err="1"/>
              <a:t>energ</a:t>
            </a:r>
            <a:r>
              <a:rPr lang="fr-FR" sz="2400" dirty="0"/>
              <a:t>y (2 euros / 100 km)</a:t>
            </a:r>
            <a:endParaRPr lang="en-US" sz="24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CCE5E58-A7F3-4B46-8B7B-ACA0642BAC1A}"/>
              </a:ext>
            </a:extLst>
          </p:cNvPr>
          <p:cNvSpPr txBox="1"/>
          <p:nvPr/>
        </p:nvSpPr>
        <p:spPr>
          <a:xfrm>
            <a:off x="11595653" y="6400800"/>
            <a:ext cx="596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26976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4D24E9-482B-436F-B81B-FFA948665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47650"/>
            <a:ext cx="9601200" cy="742950"/>
          </a:xfrm>
        </p:spPr>
        <p:txBody>
          <a:bodyPr/>
          <a:lstStyle/>
          <a:p>
            <a:r>
              <a:rPr lang="fr-FR" b="1" dirty="0"/>
              <a:t>3 </a:t>
            </a:r>
            <a:r>
              <a:rPr lang="fr-FR" b="1" dirty="0" err="1"/>
              <a:t>examples</a:t>
            </a:r>
            <a:r>
              <a:rPr lang="fr-FR" b="1" dirty="0"/>
              <a:t> of </a:t>
            </a:r>
            <a:r>
              <a:rPr lang="fr-FR" b="1" dirty="0" err="1"/>
              <a:t>electric</a:t>
            </a:r>
            <a:r>
              <a:rPr lang="fr-FR" b="1" dirty="0"/>
              <a:t> cars</a:t>
            </a:r>
          </a:p>
        </p:txBody>
      </p:sp>
      <p:graphicFrame>
        <p:nvGraphicFramePr>
          <p:cNvPr id="11" name="Espace réservé du contenu 10">
            <a:extLst>
              <a:ext uri="{FF2B5EF4-FFF2-40B4-BE49-F238E27FC236}">
                <a16:creationId xmlns:a16="http://schemas.microsoft.com/office/drawing/2014/main" id="{C875DB4C-0E05-4509-B725-239A54CC6D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3367516"/>
              </p:ext>
            </p:extLst>
          </p:nvPr>
        </p:nvGraphicFramePr>
        <p:xfrm>
          <a:off x="1013790" y="1252328"/>
          <a:ext cx="10860156" cy="560267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715039">
                  <a:extLst>
                    <a:ext uri="{9D8B030D-6E8A-4147-A177-3AD203B41FA5}">
                      <a16:colId xmlns:a16="http://schemas.microsoft.com/office/drawing/2014/main" val="1556197902"/>
                    </a:ext>
                  </a:extLst>
                </a:gridCol>
                <a:gridCol w="2715039">
                  <a:extLst>
                    <a:ext uri="{9D8B030D-6E8A-4147-A177-3AD203B41FA5}">
                      <a16:colId xmlns:a16="http://schemas.microsoft.com/office/drawing/2014/main" val="3933983995"/>
                    </a:ext>
                  </a:extLst>
                </a:gridCol>
                <a:gridCol w="2715039">
                  <a:extLst>
                    <a:ext uri="{9D8B030D-6E8A-4147-A177-3AD203B41FA5}">
                      <a16:colId xmlns:a16="http://schemas.microsoft.com/office/drawing/2014/main" val="2250349577"/>
                    </a:ext>
                  </a:extLst>
                </a:gridCol>
                <a:gridCol w="2715039">
                  <a:extLst>
                    <a:ext uri="{9D8B030D-6E8A-4147-A177-3AD203B41FA5}">
                      <a16:colId xmlns:a16="http://schemas.microsoft.com/office/drawing/2014/main" val="1496207684"/>
                    </a:ext>
                  </a:extLst>
                </a:gridCol>
              </a:tblGrid>
              <a:tr h="669753">
                <a:tc>
                  <a:txBody>
                    <a:bodyPr/>
                    <a:lstStyle/>
                    <a:p>
                      <a:r>
                        <a:rPr lang="fr-FR" dirty="0" err="1"/>
                        <a:t>Owner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Gareth </a:t>
                      </a:r>
                      <a:r>
                        <a:rPr lang="fr-FR" dirty="0" err="1"/>
                        <a:t>Jefferies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Katy And </a:t>
                      </a:r>
                      <a:r>
                        <a:rPr lang="fr-FR" dirty="0" err="1"/>
                        <a:t>anthony</a:t>
                      </a:r>
                      <a:r>
                        <a:rPr lang="fr-FR" dirty="0"/>
                        <a:t> Butcher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Phyl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Brinicombe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394795"/>
                  </a:ext>
                </a:extLst>
              </a:tr>
              <a:tr h="669753">
                <a:tc>
                  <a:txBody>
                    <a:bodyPr/>
                    <a:lstStyle/>
                    <a:p>
                      <a:r>
                        <a:rPr lang="fr-FR" dirty="0"/>
                        <a:t>Second hand car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675006"/>
                  </a:ext>
                </a:extLst>
              </a:tr>
              <a:tr h="669753">
                <a:tc>
                  <a:txBody>
                    <a:bodyPr/>
                    <a:lstStyle/>
                    <a:p>
                      <a:r>
                        <a:rPr lang="fr-FR" dirty="0" err="1"/>
                        <a:t>Reasons</a:t>
                      </a:r>
                      <a:r>
                        <a:rPr lang="fr-FR" dirty="0"/>
                        <a:t> of the </a:t>
                      </a:r>
                      <a:r>
                        <a:rPr lang="fr-FR" dirty="0" err="1"/>
                        <a:t>choice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More range and </a:t>
                      </a:r>
                      <a:r>
                        <a:rPr lang="fr-FR" dirty="0" err="1"/>
                        <a:t>faster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than</a:t>
                      </a:r>
                      <a:r>
                        <a:rPr lang="fr-FR" dirty="0"/>
                        <a:t> the </a:t>
                      </a:r>
                      <a:r>
                        <a:rPr lang="fr-FR" dirty="0" err="1"/>
                        <a:t>oldest</a:t>
                      </a:r>
                      <a:r>
                        <a:rPr lang="fr-FR" dirty="0"/>
                        <a:t> 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Saved</a:t>
                      </a:r>
                      <a:r>
                        <a:rPr lang="fr-FR" dirty="0"/>
                        <a:t> money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Cheaper</a:t>
                      </a:r>
                      <a:r>
                        <a:rPr lang="fr-FR" dirty="0"/>
                        <a:t> in UK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939550"/>
                  </a:ext>
                </a:extLst>
              </a:tr>
              <a:tr h="669753">
                <a:tc>
                  <a:txBody>
                    <a:bodyPr/>
                    <a:lstStyle/>
                    <a:p>
                      <a:r>
                        <a:rPr lang="fr-FR" dirty="0"/>
                        <a:t>Power /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Range </a:t>
                      </a:r>
                      <a:r>
                        <a:rPr lang="fr-FR" dirty="0" err="1"/>
                        <a:t>reduced</a:t>
                      </a:r>
                      <a:r>
                        <a:rPr lang="fr-FR" dirty="0"/>
                        <a:t> in the cold (</a:t>
                      </a:r>
                      <a:r>
                        <a:rPr lang="fr-FR" dirty="0" err="1"/>
                        <a:t>around</a:t>
                      </a:r>
                      <a:r>
                        <a:rPr lang="fr-FR" dirty="0"/>
                        <a:t> 30km)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28kwH / 250km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30kwH / 150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495733"/>
                  </a:ext>
                </a:extLst>
              </a:tr>
              <a:tr h="669753">
                <a:tc>
                  <a:txBody>
                    <a:bodyPr/>
                    <a:lstStyle/>
                    <a:p>
                      <a:r>
                        <a:rPr lang="fr-FR" dirty="0" err="1"/>
                        <a:t>Advantages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More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Cheaper</a:t>
                      </a:r>
                      <a:r>
                        <a:rPr lang="fr-FR" dirty="0"/>
                        <a:t>, </a:t>
                      </a:r>
                      <a:r>
                        <a:rPr lang="fr-FR" dirty="0" err="1"/>
                        <a:t>less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sound</a:t>
                      </a:r>
                      <a:r>
                        <a:rPr lang="fr-FR" dirty="0"/>
                        <a:t>, </a:t>
                      </a:r>
                      <a:r>
                        <a:rPr lang="fr-FR" dirty="0" err="1"/>
                        <a:t>low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cost</a:t>
                      </a:r>
                      <a:r>
                        <a:rPr lang="fr-FR" dirty="0"/>
                        <a:t> of </a:t>
                      </a:r>
                      <a:r>
                        <a:rPr lang="fr-FR" dirty="0" err="1"/>
                        <a:t>electricity</a:t>
                      </a:r>
                      <a:r>
                        <a:rPr lang="fr-FR" dirty="0"/>
                        <a:t>, </a:t>
                      </a:r>
                      <a:r>
                        <a:rPr lang="fr-FR" dirty="0" err="1"/>
                        <a:t>saved</a:t>
                      </a:r>
                      <a:r>
                        <a:rPr lang="fr-FR" dirty="0"/>
                        <a:t> 1K a </a:t>
                      </a:r>
                      <a:r>
                        <a:rPr lang="fr-FR" dirty="0" err="1"/>
                        <a:t>year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Not </a:t>
                      </a:r>
                      <a:r>
                        <a:rPr lang="fr-FR" dirty="0" err="1"/>
                        <a:t>polluting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788819"/>
                  </a:ext>
                </a:extLst>
              </a:tr>
              <a:tr h="669753">
                <a:tc>
                  <a:txBody>
                    <a:bodyPr/>
                    <a:lstStyle/>
                    <a:p>
                      <a:r>
                        <a:rPr lang="fr-FR" dirty="0"/>
                        <a:t>Price and brand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BLW i3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23 000 euros / </a:t>
                      </a:r>
                      <a:r>
                        <a:rPr lang="fr-FR" dirty="0" err="1"/>
                        <a:t>Hyandai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Joniy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14 450 £ / Nissan </a:t>
                      </a:r>
                      <a:r>
                        <a:rPr lang="fr-FR" dirty="0" err="1"/>
                        <a:t>leaf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878100"/>
                  </a:ext>
                </a:extLst>
              </a:tr>
              <a:tr h="669753">
                <a:tc>
                  <a:txBody>
                    <a:bodyPr/>
                    <a:lstStyle/>
                    <a:p>
                      <a:r>
                        <a:rPr lang="fr-FR" dirty="0"/>
                        <a:t>Drawbacks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Range </a:t>
                      </a:r>
                      <a:r>
                        <a:rPr lang="fr-FR" dirty="0" err="1"/>
                        <a:t>reduced</a:t>
                      </a:r>
                      <a:r>
                        <a:rPr lang="fr-FR" dirty="0"/>
                        <a:t> in the cold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Having</a:t>
                      </a:r>
                      <a:r>
                        <a:rPr lang="fr-FR" dirty="0"/>
                        <a:t> to plan longer </a:t>
                      </a:r>
                      <a:r>
                        <a:rPr lang="fr-FR" dirty="0" err="1"/>
                        <a:t>journey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Long trips are </a:t>
                      </a:r>
                      <a:r>
                        <a:rPr lang="fr-FR" dirty="0" err="1"/>
                        <a:t>planned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carefully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825007"/>
                  </a:ext>
                </a:extLst>
              </a:tr>
              <a:tr h="669753">
                <a:tc>
                  <a:txBody>
                    <a:bodyPr/>
                    <a:lstStyle/>
                    <a:p>
                      <a:r>
                        <a:rPr lang="fr-FR" dirty="0"/>
                        <a:t>Opinion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«An </a:t>
                      </a:r>
                      <a:r>
                        <a:rPr lang="fr-FR" dirty="0" err="1"/>
                        <a:t>electric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vehicle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is</a:t>
                      </a:r>
                      <a:r>
                        <a:rPr lang="fr-FR" dirty="0"/>
                        <a:t> an </a:t>
                      </a:r>
                      <a:r>
                        <a:rPr lang="fr-FR" dirty="0" err="1"/>
                        <a:t>ideal</a:t>
                      </a:r>
                      <a:r>
                        <a:rPr lang="fr-FR" dirty="0"/>
                        <a:t> second car 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« </a:t>
                      </a:r>
                      <a:r>
                        <a:rPr lang="fr-FR" dirty="0" err="1"/>
                        <a:t>We</a:t>
                      </a:r>
                      <a:r>
                        <a:rPr lang="fr-FR" dirty="0"/>
                        <a:t> are happy of </a:t>
                      </a:r>
                      <a:r>
                        <a:rPr lang="fr-FR" dirty="0" err="1"/>
                        <a:t>this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purchase</a:t>
                      </a:r>
                      <a:r>
                        <a:rPr lang="fr-FR" dirty="0"/>
                        <a:t> 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« It </a:t>
                      </a:r>
                      <a:r>
                        <a:rPr lang="fr-FR" dirty="0" err="1"/>
                        <a:t>is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lovely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knowing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that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you</a:t>
                      </a:r>
                      <a:r>
                        <a:rPr lang="fr-FR" dirty="0"/>
                        <a:t> are not </a:t>
                      </a:r>
                      <a:r>
                        <a:rPr lang="fr-FR" dirty="0" err="1"/>
                        <a:t>polluting</a:t>
                      </a:r>
                      <a:r>
                        <a:rPr lang="fr-FR" dirty="0"/>
                        <a:t> 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969433"/>
                  </a:ext>
                </a:extLst>
              </a:tr>
            </a:tbl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6144C923-0B0B-4E73-A133-EAC7CD74EAA0}"/>
              </a:ext>
            </a:extLst>
          </p:cNvPr>
          <p:cNvSpPr txBox="1"/>
          <p:nvPr/>
        </p:nvSpPr>
        <p:spPr>
          <a:xfrm>
            <a:off x="11900458" y="6480313"/>
            <a:ext cx="596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212063403"/>
      </p:ext>
    </p:extLst>
  </p:cSld>
  <p:clrMapOvr>
    <a:masterClrMapping/>
  </p:clrMapOvr>
</p:sld>
</file>

<file path=ppt/theme/theme1.xml><?xml version="1.0" encoding="utf-8"?>
<a:theme xmlns:a="http://schemas.openxmlformats.org/drawingml/2006/main" name="Cadrage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781</TotalTime>
  <Words>314</Words>
  <Application>Microsoft Office PowerPoint</Application>
  <PresentationFormat>Grand écran</PresentationFormat>
  <Paragraphs>89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2" baseType="lpstr">
      <vt:lpstr>Franklin Gothic Book</vt:lpstr>
      <vt:lpstr>Wingdings</vt:lpstr>
      <vt:lpstr>Cadrage</vt:lpstr>
      <vt:lpstr>Electric cars</vt:lpstr>
      <vt:lpstr>Table of content</vt:lpstr>
      <vt:lpstr>Presentation of the electric car</vt:lpstr>
      <vt:lpstr>History</vt:lpstr>
      <vt:lpstr>Présentation PowerPoint</vt:lpstr>
      <vt:lpstr>Présentation PowerPoint</vt:lpstr>
      <vt:lpstr>How does it work? </vt:lpstr>
      <vt:lpstr>Advantages and cons </vt:lpstr>
      <vt:lpstr>3 examples of electric cars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Electric cars</dc:title>
  <dc:creator>STS1 Samuel LITZLER</dc:creator>
  <cp:lastModifiedBy>STS1 Samuel LITZLER</cp:lastModifiedBy>
  <cp:revision>7</cp:revision>
  <dcterms:created xsi:type="dcterms:W3CDTF">2019-03-20T10:15:03Z</dcterms:created>
  <dcterms:modified xsi:type="dcterms:W3CDTF">2019-03-27T22:03:37Z</dcterms:modified>
</cp:coreProperties>
</file>